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3" r:id="rId3"/>
    <p:sldId id="259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85333-E27B-4A8A-A59C-AC722EE04A8F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E44C3-47A0-4994-AE8C-0B75186A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4852" indent="-282635">
              <a:defRPr>
                <a:solidFill>
                  <a:schemeClr val="tx1"/>
                </a:solidFill>
                <a:latin typeface="Arial" charset="0"/>
              </a:defRPr>
            </a:lvl2pPr>
            <a:lvl3pPr marL="1130541" indent="-226108">
              <a:defRPr>
                <a:solidFill>
                  <a:schemeClr val="tx1"/>
                </a:solidFill>
                <a:latin typeface="Arial" charset="0"/>
              </a:defRPr>
            </a:lvl3pPr>
            <a:lvl4pPr marL="1582758" indent="-226108">
              <a:defRPr>
                <a:solidFill>
                  <a:schemeClr val="tx1"/>
                </a:solidFill>
                <a:latin typeface="Arial" charset="0"/>
              </a:defRPr>
            </a:lvl4pPr>
            <a:lvl5pPr marL="2034974" indent="-226108">
              <a:defRPr>
                <a:solidFill>
                  <a:schemeClr val="tx1"/>
                </a:solidFill>
                <a:latin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AD1793-FBD6-4ABB-B74B-5A4D0629D454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2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76 w 1722"/>
                <a:gd name="T1" fmla="*/ 43 h 66"/>
                <a:gd name="T2" fmla="*/ 1676 w 1722"/>
                <a:gd name="T3" fmla="*/ 37 h 66"/>
                <a:gd name="T4" fmla="*/ 0 w 1722"/>
                <a:gd name="T5" fmla="*/ 0 h 66"/>
                <a:gd name="T6" fmla="*/ 0 w 1722"/>
                <a:gd name="T7" fmla="*/ 33 h 66"/>
                <a:gd name="T8" fmla="*/ 1676 w 1722"/>
                <a:gd name="T9" fmla="*/ 43 h 66"/>
                <a:gd name="T10" fmla="*/ 1676 w 1722"/>
                <a:gd name="T11" fmla="*/ 4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2 w 975"/>
                <a:gd name="T1" fmla="*/ 48 h 101"/>
                <a:gd name="T2" fmla="*/ 95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2 w 975"/>
                <a:gd name="T9" fmla="*/ 48 h 101"/>
                <a:gd name="T10" fmla="*/ 95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9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95 w 2141"/>
                <a:gd name="T7" fmla="*/ 0 h 198"/>
                <a:gd name="T8" fmla="*/ 209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13 w 2517"/>
                <a:gd name="T1" fmla="*/ 276 h 276"/>
                <a:gd name="T2" fmla="*/ 2448 w 2517"/>
                <a:gd name="T3" fmla="*/ 204 h 276"/>
                <a:gd name="T4" fmla="*/ 2191 w 2517"/>
                <a:gd name="T5" fmla="*/ 0 h 276"/>
                <a:gd name="T6" fmla="*/ 0 w 2517"/>
                <a:gd name="T7" fmla="*/ 276 h 276"/>
                <a:gd name="T8" fmla="*/ 2113 w 2517"/>
                <a:gd name="T9" fmla="*/ 276 h 276"/>
                <a:gd name="T10" fmla="*/ 211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6 w 729"/>
                <a:gd name="T7" fmla="*/ 240 h 240"/>
                <a:gd name="T8" fmla="*/ 70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6 w 729"/>
                <a:gd name="T1" fmla="*/ 318 h 318"/>
                <a:gd name="T2" fmla="*/ 70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6 w 729"/>
                <a:gd name="T9" fmla="*/ 318 h 318"/>
                <a:gd name="T10" fmla="*/ 70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649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9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E715-EC7A-4DE7-8D58-FFD8E70DA35C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EDAB-5DAE-48BF-BDD3-4D571DBD3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922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D334-4C0F-4263-84FF-127598C402AD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A41E-4C4E-49BF-BA46-A7B1691E6C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8780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2490-BBA6-488D-8A6D-F4F8717D45F5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913A-9906-469A-B38B-A8C6F75D7E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7962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C800-629B-4D2F-97B9-C7CF29313688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87D7A-B06E-4560-8569-722260696A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058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7743-D88A-43F1-A4CC-9FF036621A30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FD77-5F7B-4BF4-9F8F-B59F8FA2BF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0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2725-A21C-4EDE-AC8C-AA78559E1096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14C4E-7BCC-46CD-A973-E296CA0D58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802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C400-6AA5-40E8-842A-F6817A57B0D7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4F86-F429-4289-9038-F9777AD0C2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8750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9CB3-694E-47A0-8B52-1ECD558E74D6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2F3E-4CC2-4D5F-BA36-8848EC438C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073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EE8A-EEEA-40EB-901D-C7098772BE04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647C-1281-4D63-BCDC-4A0D52075E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352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F31C-8870-4DD5-9ED0-38596AFEAC7D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4601-A4A5-4BCA-B42F-365119174B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048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5F94-4015-4F73-B0DA-ECD8E2F2A4A2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7BF3-54A6-4E48-A2B1-475B005685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502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7C2F-550E-41E6-A408-75B1BCEF8E25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A0C3-081F-4DB6-BEC0-8BF05CDD3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086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38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76 w 1722"/>
                <a:gd name="T1" fmla="*/ 43 h 66"/>
                <a:gd name="T2" fmla="*/ 1676 w 1722"/>
                <a:gd name="T3" fmla="*/ 37 h 66"/>
                <a:gd name="T4" fmla="*/ 0 w 1722"/>
                <a:gd name="T5" fmla="*/ 0 h 66"/>
                <a:gd name="T6" fmla="*/ 0 w 1722"/>
                <a:gd name="T7" fmla="*/ 33 h 66"/>
                <a:gd name="T8" fmla="*/ 1676 w 1722"/>
                <a:gd name="T9" fmla="*/ 43 h 66"/>
                <a:gd name="T10" fmla="*/ 1676 w 1722"/>
                <a:gd name="T11" fmla="*/ 4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2 w 975"/>
                <a:gd name="T1" fmla="*/ 48 h 101"/>
                <a:gd name="T2" fmla="*/ 95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2 w 975"/>
                <a:gd name="T9" fmla="*/ 48 h 101"/>
                <a:gd name="T10" fmla="*/ 95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9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95 w 2141"/>
                <a:gd name="T7" fmla="*/ 0 h 198"/>
                <a:gd name="T8" fmla="*/ 209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13 w 2517"/>
                <a:gd name="T1" fmla="*/ 276 h 276"/>
                <a:gd name="T2" fmla="*/ 2448 w 2517"/>
                <a:gd name="T3" fmla="*/ 204 h 276"/>
                <a:gd name="T4" fmla="*/ 2191 w 2517"/>
                <a:gd name="T5" fmla="*/ 0 h 276"/>
                <a:gd name="T6" fmla="*/ 0 w 2517"/>
                <a:gd name="T7" fmla="*/ 276 h 276"/>
                <a:gd name="T8" fmla="*/ 2113 w 2517"/>
                <a:gd name="T9" fmla="*/ 276 h 276"/>
                <a:gd name="T10" fmla="*/ 211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6 w 729"/>
                <a:gd name="T7" fmla="*/ 240 h 240"/>
                <a:gd name="T8" fmla="*/ 70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6 w 729"/>
                <a:gd name="T1" fmla="*/ 318 h 318"/>
                <a:gd name="T2" fmla="*/ 70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6 w 729"/>
                <a:gd name="T9" fmla="*/ 318 h 318"/>
                <a:gd name="T10" fmla="*/ 70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8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38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8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638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D8ED9-A61B-4FD3-B164-3596D337BF43}" type="datetime1">
              <a:rPr lang="en-US" smtClean="0">
                <a:solidFill>
                  <a:srgbClr val="FFFFFF"/>
                </a:solidFill>
              </a:rPr>
              <a:t>7/28/2017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38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8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67580F-B5FC-41F3-8E70-EE75C617BB4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790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price@emory.edu" TargetMode="External"/><Relationship Id="rId3" Type="http://schemas.openxmlformats.org/officeDocument/2006/relationships/hyperlink" Target="http://www.coi.emory.edu/" TargetMode="External"/><Relationship Id="rId7" Type="http://schemas.openxmlformats.org/officeDocument/2006/relationships/hyperlink" Target="mailto:psurbey@emory.edu" TargetMode="External"/><Relationship Id="rId2" Type="http://schemas.openxmlformats.org/officeDocument/2006/relationships/hyperlink" Target="mailto:COI-OFFICE@LISTSERV.CC.EMORY.ED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kristy.towry@emory.edu" TargetMode="External"/><Relationship Id="rId5" Type="http://schemas.openxmlformats.org/officeDocument/2006/relationships/hyperlink" Target="mailto:cfree01@emory.edu" TargetMode="External"/><Relationship Id="rId4" Type="http://schemas.openxmlformats.org/officeDocument/2006/relationships/hyperlink" Target="mailto:zwurie@emor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447800" y="2362200"/>
            <a:ext cx="6400800" cy="1371600"/>
          </a:xfrm>
        </p:spPr>
        <p:txBody>
          <a:bodyPr/>
          <a:lstStyle/>
          <a:p>
            <a:r>
              <a:rPr lang="en-US" sz="4800" dirty="0" smtClean="0"/>
              <a:t>Annual Certifications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0EDAB-5DAE-48BF-BDD3-4D571DBD3F9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49625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jdthom9\Desktop\Emory University\horizontal\jpg &amp; png\EU_hz_re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"/>
            <a:ext cx="2285999" cy="59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5502"/>
            <a:ext cx="30480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8683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C00"/>
                </a:solidFill>
              </a:rPr>
              <a:t>Completing an Annual Certification Form</a:t>
            </a:r>
            <a:endParaRPr lang="en-US" sz="3600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effectLst/>
              </a:rPr>
              <a:t>The purpose </a:t>
            </a:r>
            <a:r>
              <a:rPr lang="en-US" sz="2000" dirty="0">
                <a:effectLst/>
              </a:rPr>
              <a:t>of </a:t>
            </a:r>
            <a:r>
              <a:rPr lang="en-US" sz="2000" dirty="0" smtClean="0">
                <a:effectLst/>
              </a:rPr>
              <a:t>the </a:t>
            </a:r>
            <a:r>
              <a:rPr lang="en-US" sz="2000" dirty="0" smtClean="0">
                <a:solidFill>
                  <a:srgbClr val="FFCC00"/>
                </a:solidFill>
                <a:effectLst/>
              </a:rPr>
              <a:t>Annual Certification </a:t>
            </a:r>
            <a:r>
              <a:rPr lang="en-US" sz="2000" dirty="0" smtClean="0">
                <a:effectLst/>
              </a:rPr>
              <a:t>is </a:t>
            </a:r>
            <a:r>
              <a:rPr lang="en-US" sz="2000" dirty="0">
                <a:effectLst/>
              </a:rPr>
              <a:t>to ensure that faculty have reported all of their external activities and financial relationships in order for the University to review their Emory activities</a:t>
            </a:r>
            <a:r>
              <a:rPr lang="en-US" sz="2000" dirty="0" smtClean="0">
                <a:effectLst/>
              </a:rPr>
              <a:t>. </a:t>
            </a:r>
            <a:r>
              <a:rPr lang="en-US" sz="2000" dirty="0">
                <a:effectLst/>
              </a:rPr>
              <a:t>This report helps the Conflict of Interest Review Office and the Deans determine an appropriate management plan if a potential conflict exists. 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1800" dirty="0"/>
          </a:p>
          <a:p>
            <a:pPr>
              <a:buClr>
                <a:srgbClr val="FFCC00"/>
              </a:buClr>
              <a:buFont typeface="Wingdings" pitchFamily="2" charset="2"/>
              <a:buChar char="Ø"/>
            </a:pPr>
            <a:r>
              <a:rPr lang="en-US" sz="1800" dirty="0"/>
              <a:t>All </a:t>
            </a:r>
            <a:r>
              <a:rPr lang="en-US" sz="1800" dirty="0" smtClean="0"/>
              <a:t>full-time and part-time faculty engaged in research and/or scholarly activities, and all Emory Healthcare Physicians must </a:t>
            </a:r>
            <a:r>
              <a:rPr lang="en-US" sz="1800" dirty="0"/>
              <a:t>complete an </a:t>
            </a:r>
            <a:r>
              <a:rPr lang="en-US" sz="1800" dirty="0">
                <a:solidFill>
                  <a:srgbClr val="FFCC00"/>
                </a:solidFill>
              </a:rPr>
              <a:t>Annual </a:t>
            </a:r>
            <a:r>
              <a:rPr lang="en-US" sz="1800" dirty="0" smtClean="0">
                <a:solidFill>
                  <a:srgbClr val="FFCC00"/>
                </a:solidFill>
              </a:rPr>
              <a:t>Certification.</a:t>
            </a:r>
          </a:p>
          <a:p>
            <a:pPr lvl="1">
              <a:buClr>
                <a:srgbClr val="FFCC00"/>
              </a:buClr>
              <a:buFont typeface="Wingdings" pitchFamily="2" charset="2"/>
              <a:buChar char="§"/>
            </a:pPr>
            <a:endParaRPr lang="en-US" sz="1600" dirty="0" smtClean="0">
              <a:solidFill>
                <a:srgbClr val="FFCC00"/>
              </a:solidFill>
            </a:endParaRPr>
          </a:p>
          <a:p>
            <a:pPr lvl="1"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CC00"/>
                </a:solidFill>
              </a:rPr>
              <a:t>Dean and Manager level staff at the School of Medicine should contact the office of Industry Relations at (404) 727-3407 to determine whether they are subject to a School of Medicine policy that requires their completion of an Annual Certification.</a:t>
            </a:r>
          </a:p>
          <a:p>
            <a:pPr lvl="1">
              <a:buClr>
                <a:srgbClr val="FFCC00"/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3FD77-5F7B-4BF4-9F8F-B59F8FA2BFD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531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4500"/>
            <a:ext cx="3200400" cy="1231900"/>
          </a:xfrm>
        </p:spPr>
        <p:txBody>
          <a:bodyPr/>
          <a:lstStyle/>
          <a:p>
            <a:pPr algn="ctr">
              <a:defRPr/>
            </a:pPr>
            <a:r>
              <a:rPr lang="en-US" sz="3600" b="0" dirty="0" smtClean="0">
                <a:solidFill>
                  <a:srgbClr val="FFCC00"/>
                </a:solidFill>
              </a:rPr>
              <a:t>Instructions</a:t>
            </a:r>
            <a:r>
              <a:rPr lang="en-US" sz="4400" b="0" dirty="0" smtClean="0">
                <a:solidFill>
                  <a:srgbClr val="FFCC00"/>
                </a:solidFill>
              </a:rPr>
              <a:t> </a:t>
            </a:r>
            <a:r>
              <a:rPr lang="en-US" dirty="0">
                <a:solidFill>
                  <a:srgbClr val="FFCC00"/>
                </a:solidFill>
              </a:rPr>
              <a:t/>
            </a:r>
            <a:br>
              <a:rPr lang="en-US" dirty="0">
                <a:solidFill>
                  <a:srgbClr val="FFCC00"/>
                </a:solidFill>
              </a:rPr>
            </a:br>
            <a:endParaRPr lang="en-US" dirty="0"/>
          </a:p>
        </p:txBody>
      </p:sp>
      <p:pic>
        <p:nvPicPr>
          <p:cNvPr id="25603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0463" y="357188"/>
            <a:ext cx="4694237" cy="6072187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200400" cy="1587499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Click on any one of three links to the form on the eCOI home page.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7" name="Left Arrow 12"/>
          <p:cNvSpPr>
            <a:spLocks noChangeArrowheads="1"/>
          </p:cNvSpPr>
          <p:nvPr/>
        </p:nvSpPr>
        <p:spPr bwMode="auto">
          <a:xfrm>
            <a:off x="5962650" y="3471863"/>
            <a:ext cx="468313" cy="173037"/>
          </a:xfrm>
          <a:prstGeom prst="leftArrow">
            <a:avLst>
              <a:gd name="adj1" fmla="val 50000"/>
              <a:gd name="adj2" fmla="val 49843"/>
            </a:avLst>
          </a:prstGeom>
          <a:solidFill>
            <a:srgbClr val="FF0000"/>
          </a:solidFill>
          <a:ln w="12700" algn="ctr">
            <a:solidFill>
              <a:srgbClr val="00206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C7BF3-54A6-4E48-A2B1-475B0056858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620773"/>
            <a:ext cx="327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page will be a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overview of 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Certifications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Please read this page carefully.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401218"/>
            <a:ext cx="4810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93" y="1066800"/>
            <a:ext cx="4810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239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585" y="1828800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After making this determination, click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appropriate button in order to be directed to the correct reporting form.  If you do not participate in </a:t>
            </a:r>
            <a:r>
              <a:rPr lang="en-US" sz="20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sponsored research, you should select “Non-PHS”.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94601-A4A5-4BCA-B42F-365119174BD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8564"/>
            <a:ext cx="8235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After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reviewing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overview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page,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“continue” to the next page where you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determine whether or not you are involved in US Public Health Service funded research.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201" y="1752600"/>
            <a:ext cx="5761037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725" y="5238163"/>
            <a:ext cx="4810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016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85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Certification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Review each section, update information as necessary and answer every question within the school/unit pages.</a:t>
            </a:r>
          </a:p>
          <a:p>
            <a:pPr marL="457200" indent="-457200">
              <a:buAutoNum type="arabicPeriod" startAt="4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completing the form,  a summary of your answers should appear on your computer screen.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 sure that all of your answers are accurate, type your name in the certification box and click “certify” at the bottom of the page.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94601-A4A5-4BCA-B42F-365119174BD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848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862718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smtClean="0"/>
              <a:t>Any </a:t>
            </a:r>
            <a:r>
              <a:rPr lang="en-US" sz="1200" i="1" dirty="0"/>
              <a:t>changes to information collected through the Annual Certification Reports must be made within thirty days. The changes should be made through the </a:t>
            </a:r>
            <a:r>
              <a:rPr lang="en-US" sz="1200" i="1" dirty="0" err="1"/>
              <a:t>eCOI</a:t>
            </a:r>
            <a:r>
              <a:rPr lang="en-US" sz="1200" i="1" dirty="0"/>
              <a:t> system.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57600"/>
            <a:ext cx="4810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4810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2083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8112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C00"/>
                </a:solidFill>
              </a:rPr>
              <a:t>Need Additional Help?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FF999-0506-4B17-BC29-4FCC53CDD56A}" type="slidenum">
              <a:rPr lang="en-US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569325" cy="542448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b="1" dirty="0" smtClean="0"/>
              <a:t>Contact Emory’s Office of Research Administration for University Policy information: </a:t>
            </a:r>
            <a:endParaRPr lang="en-US" sz="14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1599 Clifton Road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6th Floor East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Atlanta, GA 30322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Phone: (404)712-0046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Fax: (404)712-0069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Email: </a:t>
            </a:r>
            <a:r>
              <a:rPr lang="en-US" sz="1400" dirty="0" smtClean="0">
                <a:hlinkClick r:id="rId2"/>
              </a:rPr>
              <a:t>COI-OFFICE@LISTSERV.CC.EMORY.EDU </a:t>
            </a:r>
            <a:endParaRPr lang="en-US" sz="14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Website: </a:t>
            </a:r>
            <a:r>
              <a:rPr lang="en-US" sz="1400" dirty="0" smtClean="0">
                <a:hlinkClick r:id="rId3"/>
              </a:rPr>
              <a:t>http://www.coi.emory.edu </a:t>
            </a:r>
            <a:endParaRPr lang="en-US" sz="14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Emory Mailstop: 1599 -001-1BU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sz="14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tabLst>
                <a:tab pos="3716338" algn="l"/>
              </a:tabLst>
              <a:defRPr/>
            </a:pPr>
            <a:r>
              <a:rPr lang="en-US" sz="1400" b="1" dirty="0" smtClean="0"/>
              <a:t>Financial interests and clinical activities: </a:t>
            </a:r>
            <a:endParaRPr lang="en-US" sz="1400" dirty="0" smtClean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Please contact the Office of Compliance Programs at (404) 778-2757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1100" b="1" dirty="0" smtClean="0"/>
              <a:t>External activities and school-based policies, please contact your Dean’s Office: 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School of Medicine			</a:t>
            </a:r>
            <a:r>
              <a:rPr lang="en-US" sz="1100" dirty="0" smtClean="0"/>
              <a:t>Nell </a:t>
            </a:r>
            <a:r>
              <a:rPr lang="en-US" sz="1100" dirty="0"/>
              <a:t>Hodgson Woodruff School of </a:t>
            </a:r>
            <a:r>
              <a:rPr lang="en-US" sz="1100" dirty="0" smtClean="0"/>
              <a:t>Nursing</a:t>
            </a:r>
            <a:endParaRPr lang="en-US" sz="1100" b="1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Zainab </a:t>
            </a:r>
            <a:r>
              <a:rPr lang="en-US" sz="1100" b="1" dirty="0" err="1" smtClean="0"/>
              <a:t>Wurie</a:t>
            </a:r>
            <a:r>
              <a:rPr lang="en-US" sz="1100" b="1" dirty="0" smtClean="0"/>
              <a:t> Harvey, JD			</a:t>
            </a:r>
            <a:r>
              <a:rPr lang="en-US" sz="1100" dirty="0"/>
              <a:t>Sandra B. </a:t>
            </a:r>
            <a:r>
              <a:rPr lang="en-US" sz="1100" dirty="0" smtClean="0"/>
              <a:t>Dunbar, DSN, FAAN</a:t>
            </a:r>
            <a:endParaRPr lang="en-US" sz="1100" b="1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dirty="0" smtClean="0">
                <a:hlinkClick r:id="rId4"/>
              </a:rPr>
              <a:t>zwurie@emory.edu</a:t>
            </a:r>
            <a:r>
              <a:rPr lang="en-US" sz="1100" dirty="0" smtClean="0"/>
              <a:t>			</a:t>
            </a:r>
            <a:r>
              <a:rPr lang="en-US" sz="1100" dirty="0" err="1" smtClean="0"/>
              <a:t>sbdunba@emory.edu</a:t>
            </a:r>
            <a:endParaRPr lang="en-US" sz="1100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404-727-3407				404-727-6936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endParaRPr lang="en-US" sz="1100" b="1" dirty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Emory College/Graduate Arts &amp; Sciences		</a:t>
            </a:r>
            <a:r>
              <a:rPr lang="en-US" sz="1100" b="1" dirty="0" err="1" smtClean="0"/>
              <a:t>Goizueta</a:t>
            </a:r>
            <a:r>
              <a:rPr lang="en-US" sz="1100" b="1" dirty="0" smtClean="0"/>
              <a:t> Business School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Carla </a:t>
            </a:r>
            <a:r>
              <a:rPr lang="en-US" sz="1100" b="1" dirty="0" smtClean="0"/>
              <a:t>Freeman</a:t>
            </a:r>
            <a:r>
              <a:rPr lang="en-US" sz="1100" b="1" smtClean="0"/>
              <a:t>, PhD</a:t>
            </a:r>
            <a:r>
              <a:rPr lang="en-US" sz="1100" b="1" dirty="0" smtClean="0"/>
              <a:t>			Kristy </a:t>
            </a:r>
            <a:r>
              <a:rPr lang="en-US" sz="1100" b="1" dirty="0" err="1" smtClean="0"/>
              <a:t>Towry</a:t>
            </a:r>
            <a:r>
              <a:rPr lang="en-US" sz="1100" b="1" dirty="0" smtClean="0"/>
              <a:t>, PhD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dirty="0"/>
              <a:t> </a:t>
            </a:r>
            <a:r>
              <a:rPr lang="en-US" sz="1100" dirty="0" smtClean="0">
                <a:hlinkClick r:id="rId5"/>
              </a:rPr>
              <a:t>cfree01@emory.edu</a:t>
            </a:r>
            <a:r>
              <a:rPr lang="en-US" sz="1100" dirty="0" smtClean="0"/>
              <a:t>			</a:t>
            </a:r>
            <a:r>
              <a:rPr lang="en-US" sz="1100" dirty="0">
                <a:hlinkClick r:id="rId6"/>
              </a:rPr>
              <a:t>kristy.towry@emory.edu</a:t>
            </a:r>
            <a:endParaRPr lang="en-US" sz="1100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mr-IN" sz="1100" dirty="0" smtClean="0"/>
              <a:t>404-727-6059</a:t>
            </a:r>
            <a:r>
              <a:rPr lang="en-US" sz="1100" dirty="0" smtClean="0"/>
              <a:t>				</a:t>
            </a:r>
            <a:r>
              <a:rPr lang="mr-IN" sz="1100" dirty="0"/>
              <a:t>404-727-4895 </a:t>
            </a:r>
            <a:endParaRPr lang="en-US" sz="1100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endParaRPr lang="en-US" sz="1100" b="1" dirty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Rollins School of Public Health		School of Law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/>
              <a:t>Dean </a:t>
            </a:r>
            <a:r>
              <a:rPr lang="en-US" sz="1100" b="1" dirty="0" err="1" smtClean="0"/>
              <a:t>Surbey</a:t>
            </a:r>
            <a:r>
              <a:rPr lang="en-US" sz="1100" b="1" dirty="0" smtClean="0"/>
              <a:t>, MBA			Polly J Price, JD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en-US" sz="1100" b="1" dirty="0" smtClean="0">
                <a:hlinkClick r:id="rId7"/>
              </a:rPr>
              <a:t>psurbey@emory.edu</a:t>
            </a:r>
            <a:r>
              <a:rPr lang="en-US" sz="1100" b="1" dirty="0" smtClean="0"/>
              <a:t>			</a:t>
            </a:r>
            <a:r>
              <a:rPr lang="en-US" sz="1100" dirty="0">
                <a:hlinkClick r:id="rId8"/>
              </a:rPr>
              <a:t>pprice@emory.edu</a:t>
            </a:r>
            <a:endParaRPr lang="en-US" sz="1100" b="1" dirty="0" smtClean="0"/>
          </a:p>
          <a:p>
            <a:pPr eaLnBrk="1" hangingPunct="1">
              <a:lnSpc>
                <a:spcPct val="70000"/>
              </a:lnSpc>
              <a:buNone/>
              <a:defRPr/>
            </a:pPr>
            <a:r>
              <a:rPr lang="mr-IN" sz="1100" dirty="0" smtClean="0"/>
              <a:t>404-727-3023</a:t>
            </a:r>
            <a:r>
              <a:rPr lang="en-US" sz="1100" dirty="0" smtClean="0"/>
              <a:t>				404-727-7869</a:t>
            </a:r>
          </a:p>
          <a:p>
            <a:pPr eaLnBrk="1" hangingPunct="1">
              <a:lnSpc>
                <a:spcPct val="70000"/>
              </a:lnSpc>
              <a:buNone/>
              <a:defRPr/>
            </a:pP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2622799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424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Beam</vt:lpstr>
      <vt:lpstr>PowerPoint Presentation</vt:lpstr>
      <vt:lpstr>Completing an Annual Certification Form</vt:lpstr>
      <vt:lpstr>Instructions  </vt:lpstr>
      <vt:lpstr>PowerPoint Presentation</vt:lpstr>
      <vt:lpstr>PowerPoint Presentation</vt:lpstr>
      <vt:lpstr>Need Additional Help?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Completei</dc:title>
  <dc:creator>Thomas, Jollica</dc:creator>
  <cp:lastModifiedBy>Brutscher, Adrianne E.</cp:lastModifiedBy>
  <cp:revision>47</cp:revision>
  <dcterms:created xsi:type="dcterms:W3CDTF">2013-08-22T14:38:20Z</dcterms:created>
  <dcterms:modified xsi:type="dcterms:W3CDTF">2017-07-28T20:25:50Z</dcterms:modified>
</cp:coreProperties>
</file>